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1683" r:id="rId4"/>
    <p:sldId id="272" r:id="rId5"/>
    <p:sldId id="259" r:id="rId6"/>
    <p:sldId id="257" r:id="rId7"/>
    <p:sldId id="260" r:id="rId8"/>
    <p:sldId id="1684" r:id="rId9"/>
    <p:sldId id="261" r:id="rId10"/>
    <p:sldId id="1618" r:id="rId11"/>
    <p:sldId id="1619" r:id="rId12"/>
    <p:sldId id="262" r:id="rId13"/>
    <p:sldId id="263" r:id="rId14"/>
    <p:sldId id="264" r:id="rId15"/>
    <p:sldId id="265" r:id="rId16"/>
    <p:sldId id="266" r:id="rId17"/>
    <p:sldId id="1630" r:id="rId18"/>
    <p:sldId id="1631" r:id="rId19"/>
    <p:sldId id="1632" r:id="rId20"/>
    <p:sldId id="1633" r:id="rId21"/>
    <p:sldId id="1634" r:id="rId22"/>
    <p:sldId id="1635" r:id="rId23"/>
    <p:sldId id="1638" r:id="rId24"/>
    <p:sldId id="1639" r:id="rId25"/>
    <p:sldId id="1640" r:id="rId26"/>
    <p:sldId id="1641" r:id="rId27"/>
    <p:sldId id="1642" r:id="rId28"/>
    <p:sldId id="1643" r:id="rId29"/>
    <p:sldId id="1644" r:id="rId30"/>
    <p:sldId id="1645" r:id="rId31"/>
    <p:sldId id="1647" r:id="rId32"/>
    <p:sldId id="1648" r:id="rId33"/>
    <p:sldId id="1649" r:id="rId34"/>
    <p:sldId id="1650" r:id="rId35"/>
    <p:sldId id="1651" r:id="rId36"/>
    <p:sldId id="1652" r:id="rId37"/>
    <p:sldId id="1653" r:id="rId38"/>
    <p:sldId id="1654" r:id="rId39"/>
    <p:sldId id="1655" r:id="rId40"/>
    <p:sldId id="1656" r:id="rId41"/>
    <p:sldId id="1657" r:id="rId42"/>
    <p:sldId id="1658" r:id="rId43"/>
    <p:sldId id="1659" r:id="rId44"/>
    <p:sldId id="1660" r:id="rId45"/>
    <p:sldId id="1661" r:id="rId46"/>
    <p:sldId id="1662" r:id="rId47"/>
    <p:sldId id="1663" r:id="rId48"/>
    <p:sldId id="1664" r:id="rId49"/>
    <p:sldId id="1665" r:id="rId50"/>
    <p:sldId id="1666" r:id="rId51"/>
    <p:sldId id="1668" r:id="rId52"/>
    <p:sldId id="1669" r:id="rId53"/>
    <p:sldId id="1667" r:id="rId54"/>
    <p:sldId id="1670" r:id="rId55"/>
    <p:sldId id="1671" r:id="rId56"/>
    <p:sldId id="1646" r:id="rId57"/>
    <p:sldId id="1672" r:id="rId58"/>
    <p:sldId id="1673" r:id="rId59"/>
    <p:sldId id="1674" r:id="rId60"/>
    <p:sldId id="269" r:id="rId61"/>
    <p:sldId id="1620" r:id="rId62"/>
    <p:sldId id="270" r:id="rId63"/>
    <p:sldId id="267" r:id="rId64"/>
    <p:sldId id="268" r:id="rId65"/>
    <p:sldId id="271" r:id="rId66"/>
    <p:sldId id="1675" r:id="rId67"/>
    <p:sldId id="1676" r:id="rId68"/>
    <p:sldId id="1677" r:id="rId69"/>
    <p:sldId id="1678" r:id="rId70"/>
    <p:sldId id="1679" r:id="rId71"/>
    <p:sldId id="1680" r:id="rId72"/>
    <p:sldId id="1681" r:id="rId73"/>
    <p:sldId id="1682" r:id="rId7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36"/>
    <p:restoredTop sz="94762"/>
  </p:normalViewPr>
  <p:slideViewPr>
    <p:cSldViewPr snapToGrid="0" snapToObjects="1">
      <p:cViewPr varScale="1">
        <p:scale>
          <a:sx n="110" d="100"/>
          <a:sy n="110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“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”. 
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03918"/>
            <a:ext cx="5767752" cy="3737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5753730" y="2479606"/>
            <a:ext cx="546528" cy="460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6093913" y="2993173"/>
            <a:ext cx="546528" cy="460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636243" y="3023870"/>
            <a:ext cx="419982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64272" y="1847920"/>
            <a:ext cx="503978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3912302" y="4327526"/>
            <a:ext cx="546528" cy="4602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200348" y="3947830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52337" y="4199819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1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59915"/>
            <a:ext cx="5767752" cy="3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3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Presupunerea pe care se bazează modelul k-NN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2560" y="2409119"/>
            <a:ext cx="9071640" cy="4975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un pattern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absent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</a:t>
            </a: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540360" y="1671120"/>
            <a:ext cx="9093240" cy="37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1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960840" y="1616400"/>
            <a:ext cx="8158320" cy="51501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0215" y="7948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3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1007640" y="1675440"/>
            <a:ext cx="8061480" cy="508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6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7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024200" y="1645920"/>
            <a:ext cx="81014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21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941760" y="1636920"/>
            <a:ext cx="82112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3492"/>
            <a:ext cx="9071640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Euclidiană</a:t>
            </a:r>
            <a:endParaRPr lang="en-US" sz="2800" b="1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Edit (</a:t>
            </a:r>
            <a:r>
              <a:rPr lang="en-US" sz="2800" b="1" dirty="0" err="1"/>
              <a:t>Levenshtein</a:t>
            </a:r>
            <a:r>
              <a:rPr lang="en-US" sz="2800" b="1" dirty="0"/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Hamming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ne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un </a:t>
            </a:r>
            <a:r>
              <a:rPr lang="en-US" dirty="0" err="1"/>
              <a:t>clasificator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1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1"/>
            <a:ext cx="9071640" cy="5668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De </a:t>
            </a:r>
            <a:r>
              <a:rPr lang="en-US" sz="2800" b="1" dirty="0" err="1"/>
              <a:t>exemplu</a:t>
            </a:r>
            <a:r>
              <a:rPr lang="en-US" sz="2800" b="1" dirty="0"/>
              <a:t> </a:t>
            </a: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Euclidiană</a:t>
            </a:r>
            <a:endParaRPr lang="en-US" sz="2800" b="1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Prezicem</a:t>
            </a:r>
            <a:r>
              <a:rPr lang="en-US" sz="2800" b="1" dirty="0"/>
              <a:t> </a:t>
            </a:r>
            <a:r>
              <a:rPr lang="en-US" sz="2800" b="1" dirty="0" err="1"/>
              <a:t>eticheta</a:t>
            </a:r>
            <a:r>
              <a:rPr lang="en-US" sz="2800" b="1" dirty="0"/>
              <a:t> </a:t>
            </a:r>
            <a:r>
              <a:rPr lang="en-US" sz="2800" b="1" dirty="0" err="1"/>
              <a:t>celui</a:t>
            </a:r>
            <a:r>
              <a:rPr lang="en-US" sz="2800" b="1" dirty="0"/>
              <a:t> </a:t>
            </a:r>
            <a:r>
              <a:rPr lang="en-US" sz="2800" b="1" dirty="0" err="1"/>
              <a:t>mai</a:t>
            </a:r>
            <a:r>
              <a:rPr lang="en-US" sz="2800" b="1" dirty="0"/>
              <a:t> </a:t>
            </a:r>
            <a:r>
              <a:rPr lang="en-US" sz="2800" b="1" dirty="0" err="1"/>
              <a:t>apropiat</a:t>
            </a:r>
            <a:r>
              <a:rPr lang="en-US" sz="2800" b="1" dirty="0"/>
              <a:t> </a:t>
            </a:r>
            <a:r>
              <a:rPr lang="en-US" sz="2800" b="1" dirty="0" err="1"/>
              <a:t>vecin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cazul</a:t>
            </a:r>
            <a:r>
              <a:rPr lang="en-US" dirty="0"/>
              <a:t> 1-NN</a:t>
            </a:r>
          </a:p>
        </p:txBody>
      </p:sp>
    </p:spTree>
    <p:extLst>
      <p:ext uri="{BB962C8B-B14F-4D97-AF65-F5344CB8AC3E}">
        <p14:creationId xmlns:p14="http://schemas.microsoft.com/office/powerpoint/2010/main" val="546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lidiană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</a:t>
            </a:r>
            <a:r>
              <a:rPr lang="en-US" sz="4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b="0" i="1" strike="noStrike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5−2</m:t>
                                </m:r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(3−4)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9+1+1</m:t>
                        </m:r>
                      </m:e>
                    </m:ra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≅3.32</m:t>
                    </m:r>
                  </m:oMath>
                </a14:m>
                <a:endParaRPr lang="en-US" sz="2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blipFill>
                <a:blip r:embed="rId2"/>
                <a:stretch>
                  <a:fillRect l="-280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76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419280" y="1338039"/>
            <a:ext cx="3017520" cy="27702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687240" y="5063971"/>
            <a:ext cx="8548200" cy="60804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3107-6F22-AF40-83DE-F09B88967A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99140" y="6547574"/>
            <a:ext cx="1881360" cy="5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Manhattan (L</a:t>
            </a:r>
            <a:r>
              <a:rPr lang="en-US" sz="4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1−1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3−4</m:t>
                        </m:r>
                      </m:e>
                    </m:d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+|0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3+1+1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blipFill>
                <a:blip r:embed="rId2"/>
                <a:stretch>
                  <a:fillRect l="-280" t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2E1268-A10B-3942-BE8A-0C506D36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98" y="1419656"/>
            <a:ext cx="3043828" cy="3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8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Minkowski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44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ro-RO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Minkowski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o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Euclidiană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Manhattan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respectă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inegalitatea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triunghiului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=(0,0)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y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și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(0,1)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t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28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utilă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probleme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clasificare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cu date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categorice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secvențe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ADN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𝐻𝑎𝑚𝑚𝑖𝑛𝑔</m:t>
                        </m:r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1+0+0+1=2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Câte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componente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diferă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între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doi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t="-2222" r="-8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6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Edit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Levenshtein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002972"/>
            <a:ext cx="9071640" cy="513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utilă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șiruri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text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ADN),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modificări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inserare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ștergere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înlocuire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obiect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de-al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doilea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Dynamic Time Warping (DTW)</a:t>
            </a:r>
          </a:p>
        </p:txBody>
      </p:sp>
    </p:spTree>
    <p:extLst>
      <p:ext uri="{BB962C8B-B14F-4D97-AF65-F5344CB8AC3E}">
        <p14:creationId xmlns:p14="http://schemas.microsoft.com/office/powerpoint/2010/main" val="32174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189CA-9388-A14B-B91F-91FA5AE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62" y="2843487"/>
            <a:ext cx="4039916" cy="34521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ADF2-9194-DA4D-828A-E16C1A5DED5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43314"/>
            <a:ext cx="9071640" cy="6676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gest </a:t>
            </a:r>
            <a:r>
              <a:rPr lang="en-US" sz="2800" dirty="0" err="1"/>
              <a:t>reprezintă</a:t>
            </a:r>
            <a:r>
              <a:rPr lang="en-US" sz="2800" dirty="0"/>
              <a:t> </a:t>
            </a:r>
            <a:r>
              <a:rPr lang="en-US" sz="2800" dirty="0" err="1"/>
              <a:t>mișcarea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5743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59BF6-F4A9-5F46-A011-EE658314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" y="1563479"/>
            <a:ext cx="9697091" cy="5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6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0D05B-489D-BE4D-ADDF-E8305AA0F1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4000" y="1930400"/>
            <a:ext cx="9071640" cy="4223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recunoaștem</a:t>
            </a:r>
            <a:r>
              <a:rPr lang="en-US" sz="2800" dirty="0"/>
              <a:t> 10 </a:t>
            </a:r>
            <a:r>
              <a:rPr lang="en-US" sz="2800" dirty="0" err="1"/>
              <a:t>gesturi</a:t>
            </a:r>
            <a:r>
              <a:rPr lang="en-US" sz="2800" dirty="0"/>
              <a:t> simple </a:t>
            </a:r>
            <a:r>
              <a:rPr lang="en-US" sz="2800" dirty="0" err="1"/>
              <a:t>realizate</a:t>
            </a:r>
            <a:r>
              <a:rPr lang="en-US" sz="2800" dirty="0"/>
              <a:t> de </a:t>
            </a:r>
            <a:r>
              <a:rPr lang="en-US" sz="2800" dirty="0" err="1"/>
              <a:t>către</a:t>
            </a:r>
            <a:r>
              <a:rPr lang="en-US" sz="2800" dirty="0"/>
              <a:t> o </a:t>
            </a:r>
            <a:r>
              <a:rPr lang="en-US" sz="2800" dirty="0" err="1"/>
              <a:t>persoană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Fiecare</a:t>
            </a:r>
            <a:r>
              <a:rPr lang="en-US" sz="2800" dirty="0"/>
              <a:t> gest </a:t>
            </a:r>
            <a:r>
              <a:rPr lang="en-US" sz="2800" dirty="0" err="1"/>
              <a:t>corespunde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</a:t>
            </a:r>
            <a:r>
              <a:rPr lang="en-US" sz="2800" dirty="0" err="1"/>
              <a:t>număr</a:t>
            </a:r>
            <a:r>
              <a:rPr lang="en-US" sz="2800" dirty="0"/>
              <a:t> de la 0 la 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Contează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</a:t>
            </a:r>
            <a:r>
              <a:rPr lang="en-US" sz="2800" dirty="0" err="1"/>
              <a:t>traiectoria</a:t>
            </a:r>
            <a:r>
              <a:rPr lang="en-US" sz="2800" dirty="0"/>
              <a:t> </a:t>
            </a:r>
            <a:r>
              <a:rPr lang="en-US" sz="2800" dirty="0" err="1"/>
              <a:t>urmată</a:t>
            </a:r>
            <a:r>
              <a:rPr lang="en-US" sz="2800" dirty="0"/>
              <a:t> de </a:t>
            </a:r>
            <a:r>
              <a:rPr lang="en-US" sz="2800" dirty="0" err="1"/>
              <a:t>mână</a:t>
            </a:r>
            <a:r>
              <a:rPr lang="en-US" sz="2800" dirty="0"/>
              <a:t>, nu </a:t>
            </a:r>
            <a:r>
              <a:rPr lang="en-US" sz="2800" dirty="0" err="1"/>
              <a:t>și</a:t>
            </a:r>
            <a:r>
              <a:rPr lang="en-US" sz="2800" dirty="0"/>
              <a:t> forma </a:t>
            </a:r>
            <a:r>
              <a:rPr lang="en-US" sz="2800" dirty="0" err="1"/>
              <a:t>mâinii</a:t>
            </a:r>
            <a:r>
              <a:rPr lang="en-US" sz="2800" dirty="0"/>
              <a:t> /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Acestă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o </a:t>
            </a:r>
            <a:r>
              <a:rPr lang="en-US" sz="2800" dirty="0" err="1"/>
              <a:t>alegere</a:t>
            </a:r>
            <a:r>
              <a:rPr lang="en-US" sz="2800" dirty="0"/>
              <a:t> </a:t>
            </a:r>
            <a:r>
              <a:rPr lang="en-US" sz="2800" dirty="0" err="1"/>
              <a:t>valabilă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problema</a:t>
            </a:r>
            <a:r>
              <a:rPr lang="en-US" sz="2800" dirty="0"/>
              <a:t> </a:t>
            </a:r>
            <a:r>
              <a:rPr lang="en-US" sz="2800" dirty="0" err="1"/>
              <a:t>aleasă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situații</a:t>
            </a:r>
            <a:r>
              <a:rPr lang="en-US" sz="2800" dirty="0"/>
              <a:t> (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limbajului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),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utilă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2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Descompunerea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41FF2-2CAE-A043-B251-8A4D13C00B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86856"/>
            <a:ext cx="9071640" cy="5239658"/>
          </a:xfrm>
        </p:spPr>
        <p:txBody>
          <a:bodyPr lIns="0"/>
          <a:lstStyle/>
          <a:p>
            <a:r>
              <a:rPr lang="en-US" sz="2800" dirty="0" err="1"/>
              <a:t>Avem</a:t>
            </a:r>
            <a:r>
              <a:rPr lang="en-US" sz="2800" dirty="0"/>
              <a:t> </a:t>
            </a:r>
            <a:r>
              <a:rPr lang="en-US" sz="2800" dirty="0" err="1"/>
              <a:t>nevoie</a:t>
            </a:r>
            <a:r>
              <a:rPr lang="en-US" sz="2800" dirty="0"/>
              <a:t> de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sisteme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</a:t>
            </a:r>
            <a:r>
              <a:rPr lang="en-US" sz="2800" dirty="0" err="1"/>
              <a:t>determina</a:t>
            </a:r>
            <a:r>
              <a:rPr lang="en-US" sz="2800" dirty="0"/>
              <a:t> / </a:t>
            </a:r>
            <a:r>
              <a:rPr lang="en-US" sz="2800" dirty="0" err="1"/>
              <a:t>estima</a:t>
            </a:r>
            <a:r>
              <a:rPr lang="en-US" sz="2800" dirty="0"/>
              <a:t> cum s-a </a:t>
            </a:r>
            <a:r>
              <a:rPr lang="en-US" sz="2800" dirty="0" err="1"/>
              <a:t>mișcat</a:t>
            </a:r>
            <a:r>
              <a:rPr lang="en-US" sz="2800" dirty="0"/>
              <a:t> </a:t>
            </a:r>
            <a:r>
              <a:rPr lang="en-US" sz="2800" dirty="0" err="1"/>
              <a:t>persoana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mâinii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</a:rPr>
              <a:t>A </a:t>
            </a:r>
            <a:r>
              <a:rPr lang="en-US" sz="2800" dirty="0" err="1">
                <a:solidFill>
                  <a:srgbClr val="FF0000"/>
                </a:solidFill>
              </a:rPr>
              <a:t>recunoaște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reprezintă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mișcarea</a:t>
            </a:r>
            <a:br>
              <a:rPr lang="en-US" sz="2800" i="1" dirty="0"/>
            </a:br>
            <a:r>
              <a:rPr lang="en-US" sz="2800" dirty="0"/>
              <a:t>• </a:t>
            </a:r>
            <a:r>
              <a:rPr lang="en-US" sz="2800" dirty="0" err="1"/>
              <a:t>Estimarea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mișcării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lucruri</a:t>
            </a:r>
            <a:r>
              <a:rPr lang="en-US" sz="2800" dirty="0"/>
              <a:t> </a:t>
            </a:r>
            <a:r>
              <a:rPr lang="en-US" sz="2800" dirty="0" err="1"/>
              <a:t>complet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/>
              <a:t>când</a:t>
            </a:r>
            <a:r>
              <a:rPr lang="en-US" sz="2800" dirty="0"/>
              <a:t> </a:t>
            </a:r>
            <a:r>
              <a:rPr lang="en-US" sz="2800" dirty="0" err="1"/>
              <a:t>cineva</a:t>
            </a:r>
            <a:r>
              <a:rPr lang="en-US" sz="2800" dirty="0"/>
              <a:t> </a:t>
            </a:r>
            <a:r>
              <a:rPr lang="en-US" sz="2800" dirty="0" err="1"/>
              <a:t>comunică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limbajul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, </a:t>
            </a:r>
            <a:r>
              <a:rPr lang="en-US" sz="2800" dirty="0" err="1"/>
              <a:t>vedem</a:t>
            </a:r>
            <a:r>
              <a:rPr lang="en-US" sz="2800" dirty="0"/>
              <a:t> cum se </a:t>
            </a:r>
            <a:r>
              <a:rPr lang="en-US" sz="2800" dirty="0" err="1"/>
              <a:t>mișcă</a:t>
            </a:r>
            <a:r>
              <a:rPr lang="en-US" sz="2800" dirty="0"/>
              <a:t>, </a:t>
            </a:r>
            <a:r>
              <a:rPr lang="en-US" sz="2800" dirty="0" err="1"/>
              <a:t>dar</a:t>
            </a:r>
            <a:r>
              <a:rPr lang="en-US" sz="2800" dirty="0"/>
              <a:t> nu </a:t>
            </a:r>
            <a:r>
              <a:rPr lang="en-US" sz="2800" dirty="0" err="1"/>
              <a:t>înțelegem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reprezintă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5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8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80109" y="301320"/>
            <a:ext cx="9712035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3588328"/>
            <a:ext cx="9071640" cy="346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adnotarea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manual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nevoie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un detector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aspect)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BE875-D872-9147-8BD6-33DB3EC5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3" y="1521915"/>
            <a:ext cx="9576625" cy="1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gest,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A4E2D-6A30-444D-A42C-857E0E40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2" y="1563480"/>
            <a:ext cx="7785527" cy="33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împerechem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stânga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9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9569B-A35F-6341-85C9-77D258347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1, 1)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DE638-6501-D94C-B89C-D8C31A1B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(2, 2)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C637-9F70-8045-81D2-B77D4B6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(2, 3)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3D6C5-EDAF-B646-8203-366BE7A4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5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(3, 4)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510B0-F741-7448-810B-ACD66F7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(4, 5)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CCB91-3666-204E-86B5-0FDE9315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(4, 6)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3969D-F72D-A24C-B84D-759C201B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(5, 7)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ACDC-A157-3A42-BAC2-D5149DEC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79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6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(2, 2), (2, 3), (3, 4), (4, 5), (4, 6), (5,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(6, 7)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8A6A-DC6B-5D43-9585-5FF81154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6" y="1563480"/>
            <a:ext cx="7836408" cy="33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din exemple etichetate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2920" y="1411920"/>
            <a:ext cx="9071640" cy="516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MSE):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empirică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): </a:t>
            </a: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756360" y="18566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4084560" y="3100580"/>
            <a:ext cx="1881360" cy="56052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4"/>
          <a:stretch/>
        </p:blipFill>
        <p:spPr>
          <a:xfrm>
            <a:off x="4129920" y="4360700"/>
            <a:ext cx="1791000" cy="48816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1998000" y="5391920"/>
            <a:ext cx="6054480" cy="63252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6"/>
          <a:stretch/>
        </p:blipFill>
        <p:spPr>
          <a:xfrm>
            <a:off x="3330360" y="6457320"/>
            <a:ext cx="3390120" cy="85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(7, 8)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898B4-BCD3-034C-BFAE-0EA016E4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1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CCD46-10D8-CD45-AB93-4499541F3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57DA-FDDD-A04E-A6D0-61B13A3C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1244-19C2-C946-B909-82C84BE6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9FA0-913A-7644-95FA-5225C7A73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020358-D8C5-344A-A6FF-AF789531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baseline="-25000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904984-9B76-E740-8613-81314E932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2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99D4-2471-F548-BA76-38CC9CC5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1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legală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((1, 5), (2, 3), (6, 7), (7, 1))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aplicație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7B969-CF27-2D42-8F5C-3B7C7322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(1, 1)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 pentru DTW: limitele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(s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ultima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8999E-0023-5144-8972-0BF81CFC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este eticheta exemplului de test x?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338560" y="1831320"/>
            <a:ext cx="5664600" cy="529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(4, 4),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(nu ne putem întoarce)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0DE2092-ECB5-CE43-A7C9-CEE5F2B3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21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continuitatea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(7, 8),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continuitatea (nu putem sări elemente)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FAC52F3-D092-BF45-8AF5-D344C194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4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validă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((1, 1),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(2, 2), (2, 3), (3, 4), (4, 5), (4, 6), (5, 7), (6, 7), (7, 8), (8, 9))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și continuitatea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 r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31FD8D-2750-1B45-A5B3-F09409C5B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Dynamic Time Warping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DTW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o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definite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devreme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A3A2-687C-9B46-9844-FEADBBA1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DTW</a:t>
            </a:r>
          </a:p>
        </p:txBody>
      </p:sp>
    </p:spTree>
    <p:extLst>
      <p:ext uri="{BB962C8B-B14F-4D97-AF65-F5344CB8AC3E}">
        <p14:creationId xmlns:p14="http://schemas.microsoft.com/office/powerpoint/2010/main" val="42296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distanței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918364"/>
            <a:ext cx="9071640" cy="25215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fi,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(2D) 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mâinii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7D837-D924-DD47-9A02-0990BF23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2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Dorim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Implementare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bazată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programare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dinamică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Împărțim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le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relație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recursivă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72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P(1,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(1, 2), ..., (1, j))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(2, 1), ...,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j), (i-1, j-1)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Adăugăm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aleasă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</a:t>
            </a:r>
          </a:p>
        </p:txBody>
      </p:sp>
    </p:spTree>
    <p:extLst>
      <p:ext uri="{BB962C8B-B14F-4D97-AF65-F5344CB8AC3E}">
        <p14:creationId xmlns:p14="http://schemas.microsoft.com/office/powerpoint/2010/main" val="7272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360218" y="1563480"/>
            <a:ext cx="9504218" cy="57101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Input: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 = [M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Q = [Q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Algoritm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 = zeros(m, n)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C[1,1] =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C[i,1] = C[i-1,1]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j = 2 to n: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C[1,j] = C[1,j-1]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for j = 2 to n: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   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i,j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 = cost(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 + min(C[i-1,j],C[i,j-1],C[i-1,j-1])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m,n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08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85403-C06C-CC48-8429-3B49E7759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759953"/>
            <a:ext cx="8010075" cy="5006298"/>
          </a:xfrm>
          <a:prstGeom prst="rect">
            <a:avLst/>
          </a:prstGeom>
        </p:spPr>
      </p:pic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207818" y="5766250"/>
            <a:ext cx="9656618" cy="16043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celulă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M[1:i]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Q[1:j]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(i-1, j),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j-1)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liniar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mărimea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matricii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pătratic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lungimile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secvențelor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
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de </a:t>
            </a:r>
            <a:r>
              <a:rPr lang="en-US" dirty="0" err="1"/>
              <a:t>regresie</a:t>
            </a:r>
            <a:endParaRPr lang="en-US" dirty="0"/>
          </a:p>
        </p:txBody>
      </p:sp>
      <p:grpSp>
        <p:nvGrpSpPr>
          <p:cNvPr id="84" name="Group 8"/>
          <p:cNvGrpSpPr>
            <a:grpSpLocks/>
          </p:cNvGrpSpPr>
          <p:nvPr/>
        </p:nvGrpSpPr>
        <p:grpSpPr bwMode="auto">
          <a:xfrm>
            <a:off x="474972" y="1972935"/>
            <a:ext cx="9168511" cy="5074988"/>
            <a:chOff x="1728" y="2549"/>
            <a:chExt cx="3776" cy="1710"/>
          </a:xfrm>
        </p:grpSpPr>
        <p:sp>
          <p:nvSpPr>
            <p:cNvPr id="85" name="Line 9"/>
            <p:cNvSpPr>
              <a:spLocks noChangeShapeType="1"/>
            </p:cNvSpPr>
            <p:nvPr/>
          </p:nvSpPr>
          <p:spPr bwMode="auto">
            <a:xfrm>
              <a:off x="1968" y="2592"/>
              <a:ext cx="0" cy="153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728" y="3936"/>
              <a:ext cx="3648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 Box 15"/>
            <p:cNvSpPr txBox="1">
              <a:spLocks noChangeArrowheads="1"/>
            </p:cNvSpPr>
            <p:nvPr/>
          </p:nvSpPr>
          <p:spPr bwMode="auto">
            <a:xfrm>
              <a:off x="5188" y="3974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1770" y="2549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1968" y="3552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0"/>
            <p:cNvSpPr>
              <a:spLocks noChangeShapeType="1"/>
            </p:cNvSpPr>
            <p:nvPr/>
          </p:nvSpPr>
          <p:spPr bwMode="auto">
            <a:xfrm flipV="1">
              <a:off x="2688" y="316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Line 21"/>
            <p:cNvSpPr>
              <a:spLocks noChangeShapeType="1"/>
            </p:cNvSpPr>
            <p:nvPr/>
          </p:nvSpPr>
          <p:spPr bwMode="auto">
            <a:xfrm>
              <a:off x="2688" y="3168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3120" y="316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3120" y="3360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 flipV="1">
              <a:off x="4272" y="2784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Line 25"/>
            <p:cNvSpPr>
              <a:spLocks noChangeShapeType="1"/>
            </p:cNvSpPr>
            <p:nvPr/>
          </p:nvSpPr>
          <p:spPr bwMode="auto">
            <a:xfrm>
              <a:off x="4272" y="2784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 Box 26"/>
            <p:cNvSpPr txBox="1">
              <a:spLocks noChangeArrowheads="1"/>
            </p:cNvSpPr>
            <p:nvPr/>
          </p:nvSpPr>
          <p:spPr bwMode="auto">
            <a:xfrm rot="19407590">
              <a:off x="1982" y="2852"/>
              <a:ext cx="901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Text Box 27"/>
            <p:cNvSpPr txBox="1">
              <a:spLocks noChangeArrowheads="1"/>
            </p:cNvSpPr>
            <p:nvPr/>
          </p:nvSpPr>
          <p:spPr bwMode="auto">
            <a:xfrm>
              <a:off x="4602" y="3188"/>
              <a:ext cx="90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 Box 28"/>
            <p:cNvSpPr txBox="1">
              <a:spLocks noChangeArrowheads="1"/>
            </p:cNvSpPr>
            <p:nvPr/>
          </p:nvSpPr>
          <p:spPr bwMode="auto">
            <a:xfrm rot="19727343">
              <a:off x="2650" y="3499"/>
              <a:ext cx="769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Text Box 29"/>
            <p:cNvSpPr txBox="1">
              <a:spLocks noChangeArrowheads="1"/>
            </p:cNvSpPr>
            <p:nvPr/>
          </p:nvSpPr>
          <p:spPr bwMode="auto">
            <a:xfrm rot="19659611">
              <a:off x="3384" y="2773"/>
              <a:ext cx="794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30"/>
            <p:cNvSpPr>
              <a:spLocks/>
            </p:cNvSpPr>
            <p:nvPr/>
          </p:nvSpPr>
          <p:spPr bwMode="auto">
            <a:xfrm>
              <a:off x="5034" y="2880"/>
              <a:ext cx="54" cy="288"/>
            </a:xfrm>
            <a:custGeom>
              <a:avLst/>
              <a:gdLst/>
              <a:ahLst/>
              <a:cxnLst>
                <a:cxn ang="0">
                  <a:pos x="6" y="288"/>
                </a:cxn>
                <a:cxn ang="0">
                  <a:pos x="0" y="156"/>
                </a:cxn>
                <a:cxn ang="0">
                  <a:pos x="54" y="0"/>
                </a:cxn>
              </a:cxnLst>
              <a:rect l="0" t="0" r="r" b="b"/>
              <a:pathLst>
                <a:path w="54" h="288">
                  <a:moveTo>
                    <a:pt x="6" y="288"/>
                  </a:moveTo>
                  <a:lnTo>
                    <a:pt x="0" y="156"/>
                  </a:lnTo>
                  <a:lnTo>
                    <a:pt x="54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31"/>
            <p:cNvSpPr>
              <a:spLocks/>
            </p:cNvSpPr>
            <p:nvPr/>
          </p:nvSpPr>
          <p:spPr bwMode="auto">
            <a:xfrm>
              <a:off x="2814" y="3246"/>
              <a:ext cx="104" cy="245"/>
            </a:xfrm>
            <a:custGeom>
              <a:avLst/>
              <a:gdLst/>
              <a:ahLst/>
              <a:cxnLst>
                <a:cxn ang="0">
                  <a:pos x="66" y="210"/>
                </a:cxn>
                <a:cxn ang="0">
                  <a:pos x="6" y="84"/>
                </a:cxn>
                <a:cxn ang="0">
                  <a:pos x="0" y="0"/>
                </a:cxn>
              </a:cxnLst>
              <a:rect l="0" t="0" r="r" b="b"/>
              <a:pathLst>
                <a:path w="66" h="210">
                  <a:moveTo>
                    <a:pt x="66" y="210"/>
                  </a:moveTo>
                  <a:lnTo>
                    <a:pt x="6" y="84"/>
                  </a:lnTo>
                  <a:lnTo>
                    <a:pt x="0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32"/>
            <p:cNvSpPr>
              <a:spLocks/>
            </p:cNvSpPr>
            <p:nvPr/>
          </p:nvSpPr>
          <p:spPr bwMode="auto">
            <a:xfrm>
              <a:off x="2448" y="3168"/>
              <a:ext cx="54" cy="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54" y="300"/>
                </a:cxn>
              </a:cxnLst>
              <a:rect l="0" t="0" r="r" b="b"/>
              <a:pathLst>
                <a:path w="54" h="300">
                  <a:moveTo>
                    <a:pt x="0" y="0"/>
                  </a:moveTo>
                  <a:lnTo>
                    <a:pt x="0" y="162"/>
                  </a:lnTo>
                  <a:lnTo>
                    <a:pt x="54" y="30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3552" y="3024"/>
              <a:ext cx="432" cy="28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432" y="90"/>
                </a:cxn>
                <a:cxn ang="0">
                  <a:pos x="0" y="288"/>
                </a:cxn>
              </a:cxnLst>
              <a:rect l="0" t="0" r="r" b="b"/>
              <a:pathLst>
                <a:path w="432" h="288">
                  <a:moveTo>
                    <a:pt x="336" y="0"/>
                  </a:moveTo>
                  <a:lnTo>
                    <a:pt x="432" y="90"/>
                  </a:lnTo>
                  <a:lnTo>
                    <a:pt x="0" y="288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13"/>
            <p:cNvSpPr>
              <a:spLocks noChangeArrowheads="1"/>
            </p:cNvSpPr>
            <p:nvPr/>
          </p:nvSpPr>
          <p:spPr bwMode="auto">
            <a:xfrm>
              <a:off x="2742" y="310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472" y="3484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372" y="329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5009" y="2721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5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54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Output-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458160" y="6143040"/>
            <a:ext cx="2926080" cy="1163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1630080" y="1559545"/>
            <a:ext cx="6639120" cy="23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Avantaje și proprietăți ale modelului k-NN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646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ajustat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(k)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k,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etodă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Dezavantaje ale modelului k-NN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înseamnă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uclidiană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computațional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parcurgem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întreg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testării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alternative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evitarea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Partiționarea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k-d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Locality sensitive hashing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Suferă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“curse of dimensionality”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(Curse of dimensionality)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deseori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date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mari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tonuri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200x200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pixeli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lucrăm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40.000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color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reprezentate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RGB),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dimensionalitatea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120.000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660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1D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blipFill>
                <a:blip r:embed="rId2"/>
                <a:stretch>
                  <a:fillRect t="-7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F03DA-27AE-4F4F-BC14-4EA4FB063FA0}"/>
              </a:ext>
            </a:extLst>
          </p:cNvPr>
          <p:cNvCxnSpPr>
            <a:cxnSpLocks/>
          </p:cNvCxnSpPr>
          <p:nvPr/>
        </p:nvCxnSpPr>
        <p:spPr>
          <a:xfrm>
            <a:off x="3172690" y="4772885"/>
            <a:ext cx="381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3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2D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blipFill>
                <a:blip r:embed="rId2"/>
                <a:stretch>
                  <a:fillRect t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5FED1-76E5-FB48-B68A-5921700D0CBE}"/>
              </a:ext>
            </a:extLst>
          </p:cNvPr>
          <p:cNvSpPr/>
          <p:nvPr/>
        </p:nvSpPr>
        <p:spPr>
          <a:xfrm>
            <a:off x="3075709" y="3241956"/>
            <a:ext cx="3920836" cy="35606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340156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4128652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486460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559612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632764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340156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4128652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486460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559612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632764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340155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4128647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486459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559611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632763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340156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4128653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486460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559612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632764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2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958D211E-F9A6-7848-AA8A-329BA96470FE}"/>
              </a:ext>
            </a:extLst>
          </p:cNvPr>
          <p:cNvSpPr/>
          <p:nvPr/>
        </p:nvSpPr>
        <p:spPr>
          <a:xfrm>
            <a:off x="5690339" y="443346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5DB9CC-02BE-B54F-8ED3-535963A0D6E7}"/>
              </a:ext>
            </a:extLst>
          </p:cNvPr>
          <p:cNvSpPr/>
          <p:nvPr/>
        </p:nvSpPr>
        <p:spPr>
          <a:xfrm>
            <a:off x="5690339" y="511235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C1736E7-198C-6046-96C8-053BC19F1E01}"/>
              </a:ext>
            </a:extLst>
          </p:cNvPr>
          <p:cNvSpPr/>
          <p:nvPr/>
        </p:nvSpPr>
        <p:spPr>
          <a:xfrm>
            <a:off x="5690339" y="584665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F5F302-5521-7F46-8284-A4A791EABC18}"/>
              </a:ext>
            </a:extLst>
          </p:cNvPr>
          <p:cNvSpPr/>
          <p:nvPr/>
        </p:nvSpPr>
        <p:spPr>
          <a:xfrm>
            <a:off x="5690339" y="649782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F3C86E-C586-444D-9B09-EA6202C3F9DD}"/>
              </a:ext>
            </a:extLst>
          </p:cNvPr>
          <p:cNvSpPr/>
          <p:nvPr/>
        </p:nvSpPr>
        <p:spPr>
          <a:xfrm>
            <a:off x="2694986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67961C3-42E3-AC48-B159-B9D2C3F2D76B}"/>
              </a:ext>
            </a:extLst>
          </p:cNvPr>
          <p:cNvSpPr/>
          <p:nvPr/>
        </p:nvSpPr>
        <p:spPr>
          <a:xfrm>
            <a:off x="3435930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D3E497-8551-AA4A-B53D-BA01C3AC1614}"/>
              </a:ext>
            </a:extLst>
          </p:cNvPr>
          <p:cNvSpPr/>
          <p:nvPr/>
        </p:nvSpPr>
        <p:spPr>
          <a:xfrm>
            <a:off x="419959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2F2AC4-66DA-604E-AC9A-0C31C7BC8DA5}"/>
              </a:ext>
            </a:extLst>
          </p:cNvPr>
          <p:cNvSpPr/>
          <p:nvPr/>
        </p:nvSpPr>
        <p:spPr>
          <a:xfrm>
            <a:off x="493111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4D9BA8-0ED3-E244-96DB-1FE29892E360}"/>
              </a:ext>
            </a:extLst>
          </p:cNvPr>
          <p:cNvSpPr/>
          <p:nvPr/>
        </p:nvSpPr>
        <p:spPr>
          <a:xfrm>
            <a:off x="5690339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3D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125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blipFill>
                <a:blip r:embed="rId2"/>
                <a:stretch>
                  <a:fillRect t="-10256" b="-8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229320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3020292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375624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448776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521928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229319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3020287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375623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448775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521927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229319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3020287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375623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448775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521927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229319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3020282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375623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448775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521927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229319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3020288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375623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448775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521927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CA22CB4-7D01-2846-BE50-C98541139168}"/>
              </a:ext>
            </a:extLst>
          </p:cNvPr>
          <p:cNvSpPr/>
          <p:nvPr/>
        </p:nvSpPr>
        <p:spPr>
          <a:xfrm>
            <a:off x="3027499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B09B4-F014-D94B-82E3-C60941F83A6B}"/>
              </a:ext>
            </a:extLst>
          </p:cNvPr>
          <p:cNvSpPr/>
          <p:nvPr/>
        </p:nvSpPr>
        <p:spPr>
          <a:xfrm>
            <a:off x="3768443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8E0B96-6689-824A-977D-920262DB05AA}"/>
              </a:ext>
            </a:extLst>
          </p:cNvPr>
          <p:cNvSpPr/>
          <p:nvPr/>
        </p:nvSpPr>
        <p:spPr>
          <a:xfrm>
            <a:off x="453210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9427A3F-3556-3B4F-A262-6CA78E100C64}"/>
              </a:ext>
            </a:extLst>
          </p:cNvPr>
          <p:cNvSpPr/>
          <p:nvPr/>
        </p:nvSpPr>
        <p:spPr>
          <a:xfrm>
            <a:off x="526362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30A4CA-35A8-EF43-9067-DB7773D98F67}"/>
              </a:ext>
            </a:extLst>
          </p:cNvPr>
          <p:cNvSpPr/>
          <p:nvPr/>
        </p:nvSpPr>
        <p:spPr>
          <a:xfrm>
            <a:off x="6022852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BEC30-0F5B-CD46-B687-929953CA41C2}"/>
              </a:ext>
            </a:extLst>
          </p:cNvPr>
          <p:cNvSpPr/>
          <p:nvPr/>
        </p:nvSpPr>
        <p:spPr>
          <a:xfrm>
            <a:off x="3387723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359435-5ADB-4441-93AA-EA31AD451E3D}"/>
              </a:ext>
            </a:extLst>
          </p:cNvPr>
          <p:cNvSpPr/>
          <p:nvPr/>
        </p:nvSpPr>
        <p:spPr>
          <a:xfrm>
            <a:off x="4128667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8F1408-74B3-6442-B6FB-F3EE71215793}"/>
              </a:ext>
            </a:extLst>
          </p:cNvPr>
          <p:cNvSpPr/>
          <p:nvPr/>
        </p:nvSpPr>
        <p:spPr>
          <a:xfrm>
            <a:off x="489232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40CEDB-CCFE-9C47-B8E0-9CCADB8CF70C}"/>
              </a:ext>
            </a:extLst>
          </p:cNvPr>
          <p:cNvSpPr/>
          <p:nvPr/>
        </p:nvSpPr>
        <p:spPr>
          <a:xfrm>
            <a:off x="562384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02278A4-2717-1045-AADD-F5C8C5B9E5F0}"/>
              </a:ext>
            </a:extLst>
          </p:cNvPr>
          <p:cNvSpPr/>
          <p:nvPr/>
        </p:nvSpPr>
        <p:spPr>
          <a:xfrm>
            <a:off x="6383076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B77FC4-4430-6F41-B1FF-0B40C7AB1543}"/>
              </a:ext>
            </a:extLst>
          </p:cNvPr>
          <p:cNvSpPr/>
          <p:nvPr/>
        </p:nvSpPr>
        <p:spPr>
          <a:xfrm>
            <a:off x="3720240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58FE14C-8322-4E45-BF05-6E7F50D4C2F6}"/>
              </a:ext>
            </a:extLst>
          </p:cNvPr>
          <p:cNvSpPr/>
          <p:nvPr/>
        </p:nvSpPr>
        <p:spPr>
          <a:xfrm>
            <a:off x="4461184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198DBB0-E646-9B44-AC2F-CB7EDFEAB5E6}"/>
              </a:ext>
            </a:extLst>
          </p:cNvPr>
          <p:cNvSpPr/>
          <p:nvPr/>
        </p:nvSpPr>
        <p:spPr>
          <a:xfrm>
            <a:off x="522484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5C13077-50C2-8447-870B-69EBFD413601}"/>
              </a:ext>
            </a:extLst>
          </p:cNvPr>
          <p:cNvSpPr/>
          <p:nvPr/>
        </p:nvSpPr>
        <p:spPr>
          <a:xfrm>
            <a:off x="595636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F89A0-38F9-6B4C-AB07-2DEB6C8468D1}"/>
              </a:ext>
            </a:extLst>
          </p:cNvPr>
          <p:cNvSpPr/>
          <p:nvPr/>
        </p:nvSpPr>
        <p:spPr>
          <a:xfrm>
            <a:off x="6715593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4FA77E88-8216-3542-9A57-FA875A82AF8E}"/>
              </a:ext>
            </a:extLst>
          </p:cNvPr>
          <p:cNvSpPr/>
          <p:nvPr/>
        </p:nvSpPr>
        <p:spPr>
          <a:xfrm>
            <a:off x="2162961" y="2535381"/>
            <a:ext cx="5096821" cy="4890658"/>
          </a:xfrm>
          <a:prstGeom prst="cube">
            <a:avLst>
              <a:gd name="adj" fmla="val 3128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387FDB-1DE0-274F-BBE5-D42BB9FFDF43}"/>
              </a:ext>
            </a:extLst>
          </p:cNvPr>
          <p:cNvSpPr/>
          <p:nvPr/>
        </p:nvSpPr>
        <p:spPr>
          <a:xfrm>
            <a:off x="6036707" y="407323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5B3E8E-0182-B149-8FB2-5EB8226DF50A}"/>
              </a:ext>
            </a:extLst>
          </p:cNvPr>
          <p:cNvSpPr/>
          <p:nvPr/>
        </p:nvSpPr>
        <p:spPr>
          <a:xfrm>
            <a:off x="6036707" y="47521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5FA519-61DE-7245-8130-4EEE14D2F4BE}"/>
              </a:ext>
            </a:extLst>
          </p:cNvPr>
          <p:cNvSpPr/>
          <p:nvPr/>
        </p:nvSpPr>
        <p:spPr>
          <a:xfrm>
            <a:off x="6036707" y="548642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468752-CCB5-F145-BA35-BEEB1CDAFF07}"/>
              </a:ext>
            </a:extLst>
          </p:cNvPr>
          <p:cNvSpPr/>
          <p:nvPr/>
        </p:nvSpPr>
        <p:spPr>
          <a:xfrm>
            <a:off x="6036707" y="613760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599807-618C-2046-9CCF-905AE4270E3A}"/>
              </a:ext>
            </a:extLst>
          </p:cNvPr>
          <p:cNvSpPr/>
          <p:nvPr/>
        </p:nvSpPr>
        <p:spPr>
          <a:xfrm>
            <a:off x="6383074" y="368530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1AD4BEB-FEB9-AA4F-9383-6A29746BC84E}"/>
              </a:ext>
            </a:extLst>
          </p:cNvPr>
          <p:cNvSpPr/>
          <p:nvPr/>
        </p:nvSpPr>
        <p:spPr>
          <a:xfrm>
            <a:off x="6383074" y="436418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3506E18-55C0-2746-ABE3-D77D7D3804F2}"/>
              </a:ext>
            </a:extLst>
          </p:cNvPr>
          <p:cNvSpPr/>
          <p:nvPr/>
        </p:nvSpPr>
        <p:spPr>
          <a:xfrm>
            <a:off x="6383074" y="509849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29FCA45-04EA-A041-883B-234B67D39F4F}"/>
              </a:ext>
            </a:extLst>
          </p:cNvPr>
          <p:cNvSpPr/>
          <p:nvPr/>
        </p:nvSpPr>
        <p:spPr>
          <a:xfrm>
            <a:off x="6383074" y="574966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0897B09-30A2-C54F-9A4E-1AF9EC1EC160}"/>
              </a:ext>
            </a:extLst>
          </p:cNvPr>
          <p:cNvSpPr/>
          <p:nvPr/>
        </p:nvSpPr>
        <p:spPr>
          <a:xfrm>
            <a:off x="6743300" y="33112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D9F88BC-3182-E24A-BEDF-4CF7AD67EDA1}"/>
              </a:ext>
            </a:extLst>
          </p:cNvPr>
          <p:cNvSpPr/>
          <p:nvPr/>
        </p:nvSpPr>
        <p:spPr>
          <a:xfrm>
            <a:off x="6743300" y="399010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EFEEEC0-FCE3-C947-8AA1-6EB2205BC7ED}"/>
              </a:ext>
            </a:extLst>
          </p:cNvPr>
          <p:cNvSpPr/>
          <p:nvPr/>
        </p:nvSpPr>
        <p:spPr>
          <a:xfrm>
            <a:off x="6743300" y="47244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BBEBAE0-0522-1E48-8846-1C2482A37F2F}"/>
              </a:ext>
            </a:extLst>
          </p:cNvPr>
          <p:cNvSpPr/>
          <p:nvPr/>
        </p:nvSpPr>
        <p:spPr>
          <a:xfrm>
            <a:off x="6743300" y="537558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k-NN: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Atribuim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majoritară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nD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mare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descriu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datele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sistemul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foarte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antrenare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învăța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model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generalizeze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ori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aceste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date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disponibile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 r="-2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86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5153891"/>
            <a:ext cx="9071640" cy="20643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măsură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ajungem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Adăugarea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multor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păstrând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setului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degradează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CA0CB-2E4D-1946-A8EA-42A198B0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7" y="1338920"/>
            <a:ext cx="4940837" cy="328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1BE52-BF02-DA4F-A04E-09342A45495B}"/>
              </a:ext>
            </a:extLst>
          </p:cNvPr>
          <p:cNvSpPr txBox="1"/>
          <p:nvPr/>
        </p:nvSpPr>
        <p:spPr>
          <a:xfrm>
            <a:off x="1925783" y="4623453"/>
            <a:ext cx="342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Numărul</a:t>
            </a:r>
            <a:r>
              <a:rPr lang="en-US" sz="2000" dirty="0"/>
              <a:t> </a:t>
            </a:r>
            <a:r>
              <a:rPr lang="en-US" sz="2000" dirty="0" err="1"/>
              <a:t>optim</a:t>
            </a:r>
            <a:r>
              <a:rPr lang="en-US" sz="2000" dirty="0"/>
              <a:t> de </a:t>
            </a:r>
            <a:r>
              <a:rPr lang="en-US" sz="2000" dirty="0" err="1"/>
              <a:t>trăsături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1ABE-FDA8-A346-987A-17776AE3819C}"/>
              </a:ext>
            </a:extLst>
          </p:cNvPr>
          <p:cNvSpPr txBox="1"/>
          <p:nvPr/>
        </p:nvSpPr>
        <p:spPr>
          <a:xfrm>
            <a:off x="3380508" y="4088453"/>
            <a:ext cx="453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Dimensiunea</a:t>
            </a:r>
            <a:r>
              <a:rPr lang="en-US" sz="2000" dirty="0"/>
              <a:t> </a:t>
            </a:r>
            <a:r>
              <a:rPr lang="en-US" sz="2000" dirty="0" err="1"/>
              <a:t>spațiului</a:t>
            </a:r>
            <a:r>
              <a:rPr lang="en-US" sz="2000" dirty="0"/>
              <a:t> de </a:t>
            </a:r>
            <a:r>
              <a:rPr lang="en-US" sz="2000" dirty="0" err="1"/>
              <a:t>trăsăsturi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9AE90-9DCD-604B-B5E7-B8BC56FE19A3}"/>
              </a:ext>
            </a:extLst>
          </p:cNvPr>
          <p:cNvSpPr txBox="1"/>
          <p:nvPr/>
        </p:nvSpPr>
        <p:spPr>
          <a:xfrm rot="16200000">
            <a:off x="1114046" y="2758771"/>
            <a:ext cx="332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Performanța</a:t>
            </a:r>
            <a:r>
              <a:rPr lang="en-US" sz="2000" dirty="0"/>
              <a:t> </a:t>
            </a:r>
            <a:r>
              <a:rPr lang="en-US" sz="2000" dirty="0" err="1"/>
              <a:t>clasificatorului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0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Creșterea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dimensiuni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al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unui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Euclidian,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implică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adăugarea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termeni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pozitivi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calculul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Euclidiene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cuvinte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deoarece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fix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devine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din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rar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puțin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dens)</a:t>
                </a: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3999" y="4599709"/>
            <a:ext cx="9071640" cy="2784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odată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medie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rapid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urmare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atât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date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depăși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observații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devine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dificilă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deoarece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scade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probabilitatea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adevărat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similar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A28F1-A4C6-AD4F-B783-7212837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" y="1267667"/>
            <a:ext cx="9220389" cy="2581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9D778-8DFB-D244-A18A-D73328E90086}"/>
              </a:ext>
            </a:extLst>
          </p:cNvPr>
          <p:cNvSpPr txBox="1"/>
          <p:nvPr/>
        </p:nvSpPr>
        <p:spPr>
          <a:xfrm>
            <a:off x="1906866" y="3849376"/>
            <a:ext cx="64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Distanța</a:t>
            </a:r>
            <a:r>
              <a:rPr lang="en-US" sz="2000" dirty="0"/>
              <a:t> </a:t>
            </a:r>
            <a:r>
              <a:rPr lang="en-US" sz="2000" dirty="0" err="1"/>
              <a:t>medie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1000 de </a:t>
            </a:r>
            <a:r>
              <a:rPr lang="en-US" sz="2000" dirty="0" err="1"/>
              <a:t>puncte</a:t>
            </a:r>
            <a:r>
              <a:rPr lang="en-US" sz="2000" dirty="0"/>
              <a:t> din </a:t>
            </a:r>
            <a:r>
              <a:rPr lang="en-US" sz="2000" dirty="0" err="1"/>
              <a:t>cubul</a:t>
            </a:r>
            <a:r>
              <a:rPr lang="en-US" sz="2000" dirty="0"/>
              <a:t> </a:t>
            </a:r>
            <a:r>
              <a:rPr lang="en-US" sz="2000" dirty="0" err="1"/>
              <a:t>unitate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84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(k-NN)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3999" y="2230582"/>
            <a:ext cx="9230309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egalitate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aleator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1-NN (nu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egalități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până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ca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80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în cazul k = 1?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2560" y="1658847"/>
            <a:ext cx="9071640" cy="5900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diagramă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Voronoi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partiționat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regiuni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granțiele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training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748160" y="1480431"/>
            <a:ext cx="6755760" cy="296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27976</TotalTime>
  <Words>3184</Words>
  <Application>Microsoft Macintosh PowerPoint</Application>
  <PresentationFormat>Custom</PresentationFormat>
  <Paragraphs>398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versus k-NN</vt:lpstr>
      <vt:lpstr>1-NN versus k-NN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 ne trebuie pentru un clasificator bazat pe memorie?</vt:lpstr>
      <vt:lpstr>În cazul 1-NN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pentru probleme de regresie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538</cp:revision>
  <dcterms:created xsi:type="dcterms:W3CDTF">2016-10-12T16:27:10Z</dcterms:created>
  <dcterms:modified xsi:type="dcterms:W3CDTF">2020-03-03T08:25:40Z</dcterms:modified>
  <dc:language>en-US</dc:language>
</cp:coreProperties>
</file>